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70" r:id="rId14"/>
    <p:sldId id="265" r:id="rId15"/>
  </p:sldIdLst>
  <p:sldSz cx="18288000" cy="10287000"/>
  <p:notesSz cx="6858000" cy="9144000"/>
  <p:embeddedFontLst>
    <p:embeddedFont>
      <p:font typeface="Anton" pitchFamily="2" charset="0"/>
      <p:regular r:id="rId16"/>
    </p:embeddedFont>
    <p:embeddedFont>
      <p:font typeface="Canva Sans Bold" panose="020B0604020202020204" charset="0"/>
      <p:regular r:id="rId17"/>
    </p:embeddedFont>
    <p:embeddedFont>
      <p:font typeface="Poppins" panose="000005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766" y="-40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gif"/><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10" Type="http://schemas.openxmlformats.org/officeDocument/2006/relationships/image" Target="../media/image11.svg"/><Relationship Id="rId4" Type="http://schemas.openxmlformats.org/officeDocument/2006/relationships/image" Target="../media/image14.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5.svg"/><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10" Type="http://schemas.openxmlformats.org/officeDocument/2006/relationships/image" Target="../media/image11.svg"/><Relationship Id="rId4" Type="http://schemas.openxmlformats.org/officeDocument/2006/relationships/image" Target="../media/image14.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24.gif"/><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8.png"/><Relationship Id="rId5" Type="http://schemas.openxmlformats.org/officeDocument/2006/relationships/image" Target="../media/image5.svg"/><Relationship Id="rId10" Type="http://schemas.openxmlformats.org/officeDocument/2006/relationships/image" Target="../media/image3.gif"/><Relationship Id="rId4" Type="http://schemas.openxmlformats.org/officeDocument/2006/relationships/image" Target="../media/image4.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txBody>
            <a:bodyPr/>
            <a:lstStyle/>
            <a:p>
              <a:endParaRPr lang="en-US"/>
            </a:p>
          </p:txBody>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694109">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txBody>
            <a:bodyPr/>
            <a:lstStyle/>
            <a:p>
              <a:endParaRPr lang="en-US"/>
            </a:p>
          </p:txBody>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2" name="Picture 12"/>
          <p:cNvPicPr>
            <a:picLocks noChangeAspect="1"/>
          </p:cNvPicPr>
          <p:nvPr/>
        </p:nvPicPr>
        <p:blipFill>
          <a:blip r:embed="rId4"/>
          <a:srcRect/>
          <a:stretch>
            <a:fillRect/>
          </a:stretch>
        </p:blipFill>
        <p:spPr>
          <a:xfrm flipH="1">
            <a:off x="10527156" y="742462"/>
            <a:ext cx="3958208" cy="1899940"/>
          </a:xfrm>
          <a:prstGeom prst="rect">
            <a:avLst/>
          </a:prstGeom>
        </p:spPr>
      </p:pic>
      <p:pic>
        <p:nvPicPr>
          <p:cNvPr id="13" name="Picture 13"/>
          <p:cNvPicPr>
            <a:picLocks noChangeAspect="1"/>
          </p:cNvPicPr>
          <p:nvPr/>
        </p:nvPicPr>
        <p:blipFill>
          <a:blip r:embed="rId4"/>
          <a:srcRect/>
          <a:stretch>
            <a:fillRect/>
          </a:stretch>
        </p:blipFill>
        <p:spPr>
          <a:xfrm flipH="1">
            <a:off x="12812316" y="7644598"/>
            <a:ext cx="3958208" cy="1899940"/>
          </a:xfrm>
          <a:prstGeom prst="rect">
            <a:avLst/>
          </a:prstGeom>
        </p:spPr>
      </p:pic>
      <p:grpSp>
        <p:nvGrpSpPr>
          <p:cNvPr id="14" name="Group 14"/>
          <p:cNvGrpSpPr/>
          <p:nvPr/>
        </p:nvGrpSpPr>
        <p:grpSpPr>
          <a:xfrm>
            <a:off x="-1911889" y="5417287"/>
            <a:ext cx="9629812" cy="1818800"/>
            <a:chOff x="0" y="0"/>
            <a:chExt cx="2109677" cy="398458"/>
          </a:xfrm>
        </p:grpSpPr>
        <p:sp>
          <p:nvSpPr>
            <p:cNvPr id="15" name="Freeform 15"/>
            <p:cNvSpPr/>
            <p:nvPr/>
          </p:nvSpPr>
          <p:spPr>
            <a:xfrm>
              <a:off x="0" y="0"/>
              <a:ext cx="2109677" cy="398459"/>
            </a:xfrm>
            <a:custGeom>
              <a:avLst/>
              <a:gdLst/>
              <a:ahLst/>
              <a:cxnLst/>
              <a:rect l="l" t="t" r="r" b="b"/>
              <a:pathLst>
                <a:path w="2109677" h="398459">
                  <a:moveTo>
                    <a:pt x="0" y="0"/>
                  </a:moveTo>
                  <a:lnTo>
                    <a:pt x="2109677" y="0"/>
                  </a:lnTo>
                  <a:lnTo>
                    <a:pt x="2109677" y="398459"/>
                  </a:lnTo>
                  <a:lnTo>
                    <a:pt x="0" y="398459"/>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16" name="TextBox 16"/>
            <p:cNvSpPr txBox="1"/>
            <p:nvPr/>
          </p:nvSpPr>
          <p:spPr>
            <a:xfrm>
              <a:off x="0" y="-38100"/>
              <a:ext cx="2109677" cy="43655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95704" y="1189619"/>
            <a:ext cx="1581549" cy="15815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3209" y="1612729"/>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1693209" y="8230282"/>
            <a:ext cx="5384927" cy="558178"/>
          </a:xfrm>
          <a:custGeom>
            <a:avLst/>
            <a:gdLst/>
            <a:ahLst/>
            <a:cxnLst/>
            <a:rect l="l" t="t" r="r" b="b"/>
            <a:pathLst>
              <a:path w="5482107" h="558178">
                <a:moveTo>
                  <a:pt x="0" y="0"/>
                </a:moveTo>
                <a:lnTo>
                  <a:pt x="5482107" y="0"/>
                </a:lnTo>
                <a:lnTo>
                  <a:pt x="5482107" y="558178"/>
                </a:lnTo>
                <a:lnTo>
                  <a:pt x="0" y="5581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22" name="Freeform 22"/>
          <p:cNvSpPr/>
          <p:nvPr/>
        </p:nvSpPr>
        <p:spPr>
          <a:xfrm>
            <a:off x="2395371" y="8337427"/>
            <a:ext cx="420315" cy="420315"/>
          </a:xfrm>
          <a:custGeom>
            <a:avLst/>
            <a:gdLst/>
            <a:ahLst/>
            <a:cxnLst/>
            <a:rect l="l" t="t" r="r" b="b"/>
            <a:pathLst>
              <a:path w="420315" h="420315">
                <a:moveTo>
                  <a:pt x="0" y="0"/>
                </a:moveTo>
                <a:lnTo>
                  <a:pt x="420315" y="0"/>
                </a:lnTo>
                <a:lnTo>
                  <a:pt x="420315" y="420316"/>
                </a:lnTo>
                <a:lnTo>
                  <a:pt x="0" y="4203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3" name="TextBox 23"/>
          <p:cNvSpPr txBox="1"/>
          <p:nvPr/>
        </p:nvSpPr>
        <p:spPr>
          <a:xfrm>
            <a:off x="2782027" y="1732953"/>
            <a:ext cx="4296109" cy="443263"/>
          </a:xfrm>
          <a:prstGeom prst="rect">
            <a:avLst/>
          </a:prstGeom>
        </p:spPr>
        <p:txBody>
          <a:bodyPr wrap="square" lIns="0" tIns="0" rIns="0" bIns="0" rtlCol="0" anchor="t">
            <a:spAutoFit/>
          </a:bodyPr>
          <a:lstStyle/>
          <a:p>
            <a:pPr algn="l">
              <a:lnSpc>
                <a:spcPts val="3698"/>
              </a:lnSpc>
              <a:spcBef>
                <a:spcPct val="0"/>
              </a:spcBef>
            </a:pPr>
            <a:r>
              <a:rPr lang="en-US" sz="2641" b="1" dirty="0">
                <a:solidFill>
                  <a:srgbClr val="3428BA"/>
                </a:solidFill>
                <a:latin typeface="Canva Sans Bold"/>
                <a:ea typeface="Canva Sans Bold"/>
                <a:cs typeface="Canva Sans Bold"/>
                <a:sym typeface="Canva Sans Bold"/>
              </a:rPr>
              <a:t>ST10451195_KYLE PILLAY</a:t>
            </a:r>
          </a:p>
        </p:txBody>
      </p:sp>
      <p:sp>
        <p:nvSpPr>
          <p:cNvPr id="24" name="TextBox 24"/>
          <p:cNvSpPr txBox="1"/>
          <p:nvPr/>
        </p:nvSpPr>
        <p:spPr>
          <a:xfrm>
            <a:off x="1614590" y="3565108"/>
            <a:ext cx="5859013" cy="1965474"/>
          </a:xfrm>
          <a:prstGeom prst="rect">
            <a:avLst/>
          </a:prstGeom>
        </p:spPr>
        <p:txBody>
          <a:bodyPr lIns="0" tIns="0" rIns="0" bIns="0" rtlCol="0" anchor="t">
            <a:spAutoFit/>
          </a:bodyPr>
          <a:lstStyle/>
          <a:p>
            <a:pPr algn="l">
              <a:lnSpc>
                <a:spcPts val="16091"/>
              </a:lnSpc>
              <a:spcBef>
                <a:spcPct val="0"/>
              </a:spcBef>
            </a:pPr>
            <a:r>
              <a:rPr lang="en-US" sz="11494" dirty="0">
                <a:solidFill>
                  <a:srgbClr val="3428BA"/>
                </a:solidFill>
                <a:latin typeface="Anton"/>
                <a:ea typeface="Anton"/>
                <a:cs typeface="Anton"/>
                <a:sym typeface="Anton"/>
              </a:rPr>
              <a:t>PROG6212</a:t>
            </a:r>
          </a:p>
        </p:txBody>
      </p:sp>
      <p:sp>
        <p:nvSpPr>
          <p:cNvPr id="25" name="TextBox 25"/>
          <p:cNvSpPr txBox="1"/>
          <p:nvPr/>
        </p:nvSpPr>
        <p:spPr>
          <a:xfrm>
            <a:off x="1614590" y="5291060"/>
            <a:ext cx="6989220" cy="1965474"/>
          </a:xfrm>
          <a:prstGeom prst="rect">
            <a:avLst/>
          </a:prstGeom>
        </p:spPr>
        <p:txBody>
          <a:bodyPr lIns="0" tIns="0" rIns="0" bIns="0" rtlCol="0" anchor="t">
            <a:spAutoFit/>
          </a:bodyPr>
          <a:lstStyle/>
          <a:p>
            <a:pPr>
              <a:lnSpc>
                <a:spcPts val="16091"/>
              </a:lnSpc>
              <a:spcBef>
                <a:spcPct val="0"/>
              </a:spcBef>
            </a:pPr>
            <a:r>
              <a:rPr lang="en-US" sz="11494" dirty="0">
                <a:solidFill>
                  <a:srgbClr val="FFFFFF"/>
                </a:solidFill>
                <a:latin typeface="Anton"/>
                <a:ea typeface="Anton"/>
                <a:cs typeface="Anton"/>
                <a:sym typeface="Anton"/>
              </a:rPr>
              <a:t>POE</a:t>
            </a:r>
          </a:p>
        </p:txBody>
      </p:sp>
      <p:sp>
        <p:nvSpPr>
          <p:cNvPr id="26" name="TextBox 26"/>
          <p:cNvSpPr txBox="1"/>
          <p:nvPr/>
        </p:nvSpPr>
        <p:spPr>
          <a:xfrm>
            <a:off x="3032432" y="8308852"/>
            <a:ext cx="3520848" cy="347467"/>
          </a:xfrm>
          <a:prstGeom prst="rect">
            <a:avLst/>
          </a:prstGeom>
        </p:spPr>
        <p:txBody>
          <a:bodyPr lIns="0" tIns="0" rIns="0" bIns="0" rtlCol="0" anchor="t">
            <a:spAutoFit/>
          </a:bodyPr>
          <a:lstStyle/>
          <a:p>
            <a:pPr algn="l">
              <a:lnSpc>
                <a:spcPts val="2898"/>
              </a:lnSpc>
              <a:spcBef>
                <a:spcPct val="0"/>
              </a:spcBef>
            </a:pPr>
            <a:r>
              <a:rPr lang="en-US" sz="2070" b="1" dirty="0" err="1">
                <a:solidFill>
                  <a:srgbClr val="FFFFFF"/>
                </a:solidFill>
                <a:latin typeface="Canva Sans Bold"/>
                <a:ea typeface="Canva Sans Bold"/>
                <a:cs typeface="Canva Sans Bold"/>
                <a:sym typeface="Canva Sans Bold"/>
              </a:rPr>
              <a:t>MonthlyClaimsSystem</a:t>
            </a:r>
            <a:endParaRPr lang="en-US" sz="2070" b="1" dirty="0">
              <a:solidFill>
                <a:srgbClr val="FFFFFF"/>
              </a:solidFill>
              <a:latin typeface="Canva Sans Bold"/>
              <a:ea typeface="Canva Sans Bold"/>
              <a:cs typeface="Canva Sans Bold"/>
              <a:sym typeface="Canva Sans Bold"/>
            </a:endParaRPr>
          </a:p>
        </p:txBody>
      </p:sp>
      <p:sp>
        <p:nvSpPr>
          <p:cNvPr id="27" name="Freeform 27"/>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Freeform 12">
            <a:extLst>
              <a:ext uri="{FF2B5EF4-FFF2-40B4-BE49-F238E27FC236}">
                <a16:creationId xmlns:a16="http://schemas.microsoft.com/office/drawing/2014/main" id="{D7683F23-BF69-504A-AEFA-6CE71E3AC917}"/>
              </a:ext>
            </a:extLst>
          </p:cNvPr>
          <p:cNvSpPr/>
          <p:nvPr/>
        </p:nvSpPr>
        <p:spPr>
          <a:xfrm>
            <a:off x="10413630" y="2057787"/>
            <a:ext cx="5435815" cy="5639807"/>
          </a:xfrm>
          <a:custGeom>
            <a:avLst/>
            <a:gdLst/>
            <a:ahLst/>
            <a:cxnLst/>
            <a:rect l="l" t="t" r="r" b="b"/>
            <a:pathLst>
              <a:path w="5435815" h="5805239">
                <a:moveTo>
                  <a:pt x="0" y="0"/>
                </a:moveTo>
                <a:lnTo>
                  <a:pt x="5435814" y="0"/>
                </a:lnTo>
                <a:lnTo>
                  <a:pt x="5435814" y="5805239"/>
                </a:lnTo>
                <a:lnTo>
                  <a:pt x="0" y="58052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F91AF164-8D3B-548E-7DBD-6F66C6EC3A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624676-5EB6-6C58-0F17-ED47BFF219CF}"/>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A556102-8EE8-28F3-3EC0-94605584DC04}"/>
              </a:ext>
            </a:extLst>
          </p:cNvPr>
          <p:cNvSpPr/>
          <p:nvPr/>
        </p:nvSpPr>
        <p:spPr>
          <a:xfrm>
            <a:off x="784864" y="484774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4" name="Group 4">
            <a:extLst>
              <a:ext uri="{FF2B5EF4-FFF2-40B4-BE49-F238E27FC236}">
                <a16:creationId xmlns:a16="http://schemas.microsoft.com/office/drawing/2014/main" id="{37338743-B69C-AAED-C076-29DCD28D72DE}"/>
              </a:ext>
            </a:extLst>
          </p:cNvPr>
          <p:cNvGrpSpPr/>
          <p:nvPr/>
        </p:nvGrpSpPr>
        <p:grpSpPr>
          <a:xfrm>
            <a:off x="7561158" y="870545"/>
            <a:ext cx="1042965" cy="1042965"/>
            <a:chOff x="0" y="0"/>
            <a:chExt cx="812800" cy="812800"/>
          </a:xfrm>
        </p:grpSpPr>
        <p:sp>
          <p:nvSpPr>
            <p:cNvPr id="5" name="Freeform 5">
              <a:extLst>
                <a:ext uri="{FF2B5EF4-FFF2-40B4-BE49-F238E27FC236}">
                  <a16:creationId xmlns:a16="http://schemas.microsoft.com/office/drawing/2014/main" id="{AE8B1ADB-FED8-E446-1D39-A5EE5E30E6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6" name="TextBox 6">
              <a:extLst>
                <a:ext uri="{FF2B5EF4-FFF2-40B4-BE49-F238E27FC236}">
                  <a16:creationId xmlns:a16="http://schemas.microsoft.com/office/drawing/2014/main" id="{661F4918-AC77-F0C5-EE14-0C9A6A7A69B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D73379D-6BBB-EF56-73F1-B59C42C73F5D}"/>
              </a:ext>
            </a:extLst>
          </p:cNvPr>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8" name="Picture 8">
            <a:extLst>
              <a:ext uri="{FF2B5EF4-FFF2-40B4-BE49-F238E27FC236}">
                <a16:creationId xmlns:a16="http://schemas.microsoft.com/office/drawing/2014/main" id="{8F5F7397-6D75-BE84-8756-9AB2F570369D}"/>
              </a:ext>
            </a:extLst>
          </p:cNvPr>
          <p:cNvPicPr>
            <a:picLocks noChangeAspect="1"/>
          </p:cNvPicPr>
          <p:nvPr/>
        </p:nvPicPr>
        <p:blipFill>
          <a:blip r:embed="rId8"/>
          <a:srcRect/>
          <a:stretch>
            <a:fillRect/>
          </a:stretch>
        </p:blipFill>
        <p:spPr>
          <a:xfrm>
            <a:off x="1355315" y="4303831"/>
            <a:ext cx="1098588" cy="1381871"/>
          </a:xfrm>
          <a:prstGeom prst="rect">
            <a:avLst/>
          </a:prstGeom>
        </p:spPr>
      </p:pic>
      <p:sp>
        <p:nvSpPr>
          <p:cNvPr id="9" name="AutoShape 9">
            <a:extLst>
              <a:ext uri="{FF2B5EF4-FFF2-40B4-BE49-F238E27FC236}">
                <a16:creationId xmlns:a16="http://schemas.microsoft.com/office/drawing/2014/main" id="{6425C7C9-0DA2-F741-A7ED-A96E203E2658}"/>
              </a:ext>
            </a:extLst>
          </p:cNvPr>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sp>
        <p:nvSpPr>
          <p:cNvPr id="10" name="TextBox 10">
            <a:extLst>
              <a:ext uri="{FF2B5EF4-FFF2-40B4-BE49-F238E27FC236}">
                <a16:creationId xmlns:a16="http://schemas.microsoft.com/office/drawing/2014/main" id="{69C4D184-6407-AE15-B5EB-9C1E554B9280}"/>
              </a:ext>
            </a:extLst>
          </p:cNvPr>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1" name="TextBox 11">
            <a:extLst>
              <a:ext uri="{FF2B5EF4-FFF2-40B4-BE49-F238E27FC236}">
                <a16:creationId xmlns:a16="http://schemas.microsoft.com/office/drawing/2014/main" id="{0E790DA7-36EA-998B-1598-0D574D08D299}"/>
              </a:ext>
            </a:extLst>
          </p:cNvPr>
          <p:cNvSpPr txBox="1"/>
          <p:nvPr/>
        </p:nvSpPr>
        <p:spPr>
          <a:xfrm>
            <a:off x="2853194" y="2145159"/>
            <a:ext cx="12338288"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Important Code Components</a:t>
            </a:r>
          </a:p>
        </p:txBody>
      </p:sp>
      <p:sp>
        <p:nvSpPr>
          <p:cNvPr id="12" name="TextBox 12">
            <a:extLst>
              <a:ext uri="{FF2B5EF4-FFF2-40B4-BE49-F238E27FC236}">
                <a16:creationId xmlns:a16="http://schemas.microsoft.com/office/drawing/2014/main" id="{8E730AB1-078D-C295-CE48-BA12060ED0C8}"/>
              </a:ext>
            </a:extLst>
          </p:cNvPr>
          <p:cNvSpPr txBox="1"/>
          <p:nvPr/>
        </p:nvSpPr>
        <p:spPr>
          <a:xfrm>
            <a:off x="5831164" y="5328726"/>
            <a:ext cx="6935438" cy="4359783"/>
          </a:xfrm>
          <a:prstGeom prst="rect">
            <a:avLst/>
          </a:prstGeom>
        </p:spPr>
        <p:txBody>
          <a:bodyPr lIns="0" tIns="0" rIns="0" bIns="0" rtlCol="0" anchor="t">
            <a:spAutoFit/>
          </a:bodyPr>
          <a:lstStyle/>
          <a:p>
            <a:pPr algn="ctr">
              <a:lnSpc>
                <a:spcPts val="3065"/>
              </a:lnSpc>
              <a:spcBef>
                <a:spcPct val="0"/>
              </a:spcBef>
            </a:pPr>
            <a:r>
              <a:rPr lang="en-US" sz="2400" dirty="0">
                <a:latin typeface="Poppins" panose="00000500000000000000" pitchFamily="2" charset="0"/>
                <a:cs typeface="Poppins" panose="00000500000000000000" pitchFamily="2" charset="0"/>
              </a:rPr>
              <a:t>The claims program is built using a structured approach where </a:t>
            </a:r>
            <a:r>
              <a:rPr lang="en-US" sz="2400" b="1" dirty="0">
                <a:latin typeface="Poppins" panose="00000500000000000000" pitchFamily="2" charset="0"/>
                <a:cs typeface="Poppins" panose="00000500000000000000" pitchFamily="2" charset="0"/>
              </a:rPr>
              <a:t>models</a:t>
            </a:r>
            <a:r>
              <a:rPr lang="en-US" sz="2400" dirty="0">
                <a:latin typeface="Poppins" panose="00000500000000000000" pitchFamily="2" charset="0"/>
                <a:cs typeface="Poppins" panose="00000500000000000000" pitchFamily="2" charset="0"/>
              </a:rPr>
              <a:t> define the data for users, claims, and claim files, ensuring consistency and organization. </a:t>
            </a:r>
            <a:r>
              <a:rPr lang="en-US" sz="2400" b="1" dirty="0">
                <a:latin typeface="Poppins" panose="00000500000000000000" pitchFamily="2" charset="0"/>
                <a:cs typeface="Poppins" panose="00000500000000000000" pitchFamily="2" charset="0"/>
              </a:rPr>
              <a:t>Controllers</a:t>
            </a:r>
            <a:r>
              <a:rPr lang="en-US" sz="2400" dirty="0">
                <a:latin typeface="Poppins" panose="00000500000000000000" pitchFamily="2" charset="0"/>
                <a:cs typeface="Poppins" panose="00000500000000000000" pitchFamily="2" charset="0"/>
              </a:rPr>
              <a:t> manage the application logic, handling actions like creating, updating, and exporting claims. </a:t>
            </a:r>
            <a:r>
              <a:rPr lang="en-US" sz="2400" b="1" dirty="0">
                <a:latin typeface="Poppins" panose="00000500000000000000" pitchFamily="2" charset="0"/>
                <a:cs typeface="Poppins" panose="00000500000000000000" pitchFamily="2" charset="0"/>
              </a:rPr>
              <a:t>Views</a:t>
            </a:r>
            <a:r>
              <a:rPr lang="en-US" sz="2400" dirty="0">
                <a:latin typeface="Poppins" panose="00000500000000000000" pitchFamily="2" charset="0"/>
                <a:cs typeface="Poppins" panose="00000500000000000000" pitchFamily="2" charset="0"/>
              </a:rPr>
              <a:t> provide a user interface that displays information and allows users to interact seamlessly with the system, making the overall application functional and user-friendly.</a:t>
            </a:r>
            <a:endParaRPr lang="en-US" sz="2189" dirty="0">
              <a:solidFill>
                <a:srgbClr val="000000"/>
              </a:solidFill>
              <a:latin typeface="Poppins" panose="00000500000000000000" pitchFamily="2" charset="0"/>
              <a:ea typeface="Poppins"/>
              <a:cs typeface="Poppins" panose="00000500000000000000" pitchFamily="2" charset="0"/>
              <a:sym typeface="Poppins"/>
            </a:endParaRPr>
          </a:p>
        </p:txBody>
      </p:sp>
      <p:sp>
        <p:nvSpPr>
          <p:cNvPr id="13" name="Freeform 13">
            <a:extLst>
              <a:ext uri="{FF2B5EF4-FFF2-40B4-BE49-F238E27FC236}">
                <a16:creationId xmlns:a16="http://schemas.microsoft.com/office/drawing/2014/main" id="{0D14AE89-634C-4BF9-3E07-AFEC7BDB8228}"/>
              </a:ext>
            </a:extLst>
          </p:cNvPr>
          <p:cNvSpPr/>
          <p:nvPr/>
        </p:nvSpPr>
        <p:spPr>
          <a:xfrm>
            <a:off x="14673897" y="224487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4" name="Picture 14">
            <a:extLst>
              <a:ext uri="{FF2B5EF4-FFF2-40B4-BE49-F238E27FC236}">
                <a16:creationId xmlns:a16="http://schemas.microsoft.com/office/drawing/2014/main" id="{8F48C8CA-6121-D869-2744-C296E1A6E342}"/>
              </a:ext>
            </a:extLst>
          </p:cNvPr>
          <p:cNvPicPr>
            <a:picLocks noChangeAspect="1"/>
          </p:cNvPicPr>
          <p:nvPr/>
        </p:nvPicPr>
        <p:blipFill>
          <a:blip r:embed="rId8"/>
          <a:srcRect/>
          <a:stretch>
            <a:fillRect/>
          </a:stretch>
        </p:blipFill>
        <p:spPr>
          <a:xfrm>
            <a:off x="15685338" y="5391660"/>
            <a:ext cx="1203221" cy="1513485"/>
          </a:xfrm>
          <a:prstGeom prst="rect">
            <a:avLst/>
          </a:prstGeom>
        </p:spPr>
      </p:pic>
      <p:sp>
        <p:nvSpPr>
          <p:cNvPr id="15" name="Freeform 15">
            <a:extLst>
              <a:ext uri="{FF2B5EF4-FFF2-40B4-BE49-F238E27FC236}">
                <a16:creationId xmlns:a16="http://schemas.microsoft.com/office/drawing/2014/main" id="{19DA3282-1B6A-C100-64B4-6A80A13CEF3B}"/>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1433093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0CCC0-46DF-4232-4E57-940E76D3C5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4DE741E-1F06-F575-1DB4-2740926B1858}"/>
              </a:ext>
            </a:extLst>
          </p:cNvPr>
          <p:cNvGrpSpPr/>
          <p:nvPr/>
        </p:nvGrpSpPr>
        <p:grpSpPr>
          <a:xfrm>
            <a:off x="-1607592" y="3661805"/>
            <a:ext cx="22247141" cy="1298716"/>
            <a:chOff x="0" y="0"/>
            <a:chExt cx="5302669" cy="309553"/>
          </a:xfrm>
        </p:grpSpPr>
        <p:sp>
          <p:nvSpPr>
            <p:cNvPr id="3" name="Freeform 3">
              <a:extLst>
                <a:ext uri="{FF2B5EF4-FFF2-40B4-BE49-F238E27FC236}">
                  <a16:creationId xmlns:a16="http://schemas.microsoft.com/office/drawing/2014/main" id="{18569250-B4A5-7697-A6C2-5B7B730AD289}"/>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08D306CB-41CC-A2E8-AD65-A96F7210F647}"/>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EAD7EB66-C891-CA88-C494-2B3809385148}"/>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3C3AEF4F-FFFC-A169-9C2F-25505BD27511}"/>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4A0B9E7B-4278-4CE4-BA28-F65572BA9168}"/>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2BBF49AD-50A7-5656-43EF-7D9FA04537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4ADCE66B-DE4C-7126-8623-FA323C11370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EB81DFC4-45BC-8E5A-BB57-35436DA94685}"/>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3380C4AD-F796-24FE-E654-D2DF0DBBE13E}"/>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59401E2D-F625-F73D-DC7D-2EE153F89F6A}"/>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3" name="TextBox 13">
            <a:extLst>
              <a:ext uri="{FF2B5EF4-FFF2-40B4-BE49-F238E27FC236}">
                <a16:creationId xmlns:a16="http://schemas.microsoft.com/office/drawing/2014/main" id="{2CAFD0AF-1B25-0047-DFED-212C3D4BFFE5}"/>
              </a:ext>
            </a:extLst>
          </p:cNvPr>
          <p:cNvSpPr txBox="1"/>
          <p:nvPr/>
        </p:nvSpPr>
        <p:spPr>
          <a:xfrm>
            <a:off x="10054361" y="2448814"/>
            <a:ext cx="6700964"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Anton"/>
                <a:ea typeface="Anton"/>
                <a:cs typeface="Anton"/>
                <a:sym typeface="Anton"/>
              </a:rPr>
              <a:t>UI</a:t>
            </a:r>
          </a:p>
        </p:txBody>
      </p:sp>
      <p:sp>
        <p:nvSpPr>
          <p:cNvPr id="14" name="TextBox 14">
            <a:extLst>
              <a:ext uri="{FF2B5EF4-FFF2-40B4-BE49-F238E27FC236}">
                <a16:creationId xmlns:a16="http://schemas.microsoft.com/office/drawing/2014/main" id="{15916515-76AB-D0BD-E2A5-3AFCDFABFA96}"/>
              </a:ext>
            </a:extLst>
          </p:cNvPr>
          <p:cNvSpPr txBox="1"/>
          <p:nvPr/>
        </p:nvSpPr>
        <p:spPr>
          <a:xfrm>
            <a:off x="10086934" y="3747530"/>
            <a:ext cx="6700964" cy="1263932"/>
          </a:xfrm>
          <a:prstGeom prst="rect">
            <a:avLst/>
          </a:prstGeom>
        </p:spPr>
        <p:txBody>
          <a:bodyPr lIns="0" tIns="0" rIns="0" bIns="0" rtlCol="0" anchor="t">
            <a:spAutoFit/>
          </a:bodyPr>
          <a:lstStyle/>
          <a:p>
            <a:pPr algn="l">
              <a:lnSpc>
                <a:spcPts val="9894"/>
              </a:lnSpc>
            </a:pPr>
            <a:r>
              <a:rPr lang="en-US" sz="8913" dirty="0">
                <a:solidFill>
                  <a:srgbClr val="FFFFFF"/>
                </a:solidFill>
                <a:latin typeface="Anton"/>
                <a:ea typeface="Anton"/>
                <a:cs typeface="Anton"/>
                <a:sym typeface="Anton"/>
              </a:rPr>
              <a:t>Overview</a:t>
            </a:r>
          </a:p>
        </p:txBody>
      </p:sp>
      <p:sp>
        <p:nvSpPr>
          <p:cNvPr id="15" name="TextBox 15">
            <a:extLst>
              <a:ext uri="{FF2B5EF4-FFF2-40B4-BE49-F238E27FC236}">
                <a16:creationId xmlns:a16="http://schemas.microsoft.com/office/drawing/2014/main" id="{7DC99D30-4226-CA78-6EFF-B61544593BD9}"/>
              </a:ext>
            </a:extLst>
          </p:cNvPr>
          <p:cNvSpPr txBox="1"/>
          <p:nvPr/>
        </p:nvSpPr>
        <p:spPr>
          <a:xfrm>
            <a:off x="10086934" y="5258115"/>
            <a:ext cx="6793161" cy="5147307"/>
          </a:xfrm>
          <a:prstGeom prst="rect">
            <a:avLst/>
          </a:prstGeom>
        </p:spPr>
        <p:txBody>
          <a:bodyPr lIns="0" tIns="0" rIns="0" bIns="0" rtlCol="0" anchor="t">
            <a:spAutoFit/>
          </a:bodyPr>
          <a:lstStyle/>
          <a:p>
            <a:pPr>
              <a:lnSpc>
                <a:spcPts val="3065"/>
              </a:lnSpc>
              <a:spcBef>
                <a:spcPct val="0"/>
              </a:spcBef>
            </a:pPr>
            <a:r>
              <a:rPr lang="en-US" sz="2400" dirty="0">
                <a:latin typeface="Poppins" panose="00000500000000000000" pitchFamily="2" charset="0"/>
                <a:cs typeface="Poppins" panose="00000500000000000000" pitchFamily="2" charset="0"/>
              </a:rPr>
              <a:t>The user interface of the claims program is designed to be clean and intuitive, allowing users to navigate easily between different sections. Users can log in according to their roles, view their claims, submit new claims, and upload supporting documents. Dashboards provide a clear overview of claim statuses, while forms and tables make data entry and review simple. Overall, the UI focuses on functionality and ease of use, ensuring that users can manage claims efficiently without confusion.</a:t>
            </a:r>
          </a:p>
          <a:p>
            <a:pPr algn="l">
              <a:lnSpc>
                <a:spcPts val="3065"/>
              </a:lnSpc>
              <a:spcBef>
                <a:spcPct val="0"/>
              </a:spcBef>
            </a:pPr>
            <a:endParaRPr lang="en-US" sz="2189" dirty="0">
              <a:solidFill>
                <a:srgbClr val="000000"/>
              </a:solidFill>
              <a:latin typeface="Poppins" panose="00000500000000000000" pitchFamily="2" charset="0"/>
              <a:ea typeface="Poppins"/>
              <a:cs typeface="Poppins" panose="00000500000000000000" pitchFamily="2" charset="0"/>
              <a:sym typeface="Poppins"/>
            </a:endParaRPr>
          </a:p>
        </p:txBody>
      </p:sp>
    </p:spTree>
    <p:extLst>
      <p:ext uri="{BB962C8B-B14F-4D97-AF65-F5344CB8AC3E}">
        <p14:creationId xmlns:p14="http://schemas.microsoft.com/office/powerpoint/2010/main" val="392343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3811D-153D-6900-DBFA-87438454D5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739141-3EF8-420A-6696-9F98BE9A8E8A}"/>
              </a:ext>
            </a:extLst>
          </p:cNvPr>
          <p:cNvGrpSpPr/>
          <p:nvPr/>
        </p:nvGrpSpPr>
        <p:grpSpPr>
          <a:xfrm>
            <a:off x="-1898347" y="4293879"/>
            <a:ext cx="22247141" cy="3988752"/>
            <a:chOff x="0" y="0"/>
            <a:chExt cx="5302669" cy="950730"/>
          </a:xfrm>
        </p:grpSpPr>
        <p:sp>
          <p:nvSpPr>
            <p:cNvPr id="3" name="Freeform 3">
              <a:extLst>
                <a:ext uri="{FF2B5EF4-FFF2-40B4-BE49-F238E27FC236}">
                  <a16:creationId xmlns:a16="http://schemas.microsoft.com/office/drawing/2014/main" id="{1E1675CC-952E-A18A-258E-22123EA72D85}"/>
                </a:ext>
              </a:extLst>
            </p:cNvPr>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7340053D-C701-DA94-EE1E-30B47F4D1C8E}"/>
                </a:ext>
              </a:extLst>
            </p:cNvPr>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4286CA56-D847-8980-E9C6-4A879CFAA616}"/>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a:extLst>
              <a:ext uri="{FF2B5EF4-FFF2-40B4-BE49-F238E27FC236}">
                <a16:creationId xmlns:a16="http://schemas.microsoft.com/office/drawing/2014/main" id="{285DA122-5E7C-25C2-09C9-5156026C4251}"/>
              </a:ext>
            </a:extLst>
          </p:cNvPr>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grpSp>
        <p:nvGrpSpPr>
          <p:cNvPr id="7" name="Group 7">
            <a:extLst>
              <a:ext uri="{FF2B5EF4-FFF2-40B4-BE49-F238E27FC236}">
                <a16:creationId xmlns:a16="http://schemas.microsoft.com/office/drawing/2014/main" id="{ACF08A1E-7E00-561C-E772-989FD0F45E46}"/>
              </a:ext>
            </a:extLst>
          </p:cNvPr>
          <p:cNvGrpSpPr/>
          <p:nvPr/>
        </p:nvGrpSpPr>
        <p:grpSpPr>
          <a:xfrm>
            <a:off x="7561158" y="870545"/>
            <a:ext cx="1042965" cy="1042965"/>
            <a:chOff x="0" y="0"/>
            <a:chExt cx="812800" cy="812800"/>
          </a:xfrm>
        </p:grpSpPr>
        <p:sp>
          <p:nvSpPr>
            <p:cNvPr id="8" name="Freeform 8">
              <a:extLst>
                <a:ext uri="{FF2B5EF4-FFF2-40B4-BE49-F238E27FC236}">
                  <a16:creationId xmlns:a16="http://schemas.microsoft.com/office/drawing/2014/main" id="{316FDE59-0AB6-61B5-82F5-0F5459AAAA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CE11D1B3-B32C-5995-E903-492E7C31F2F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48A79BD-0464-0CA9-E7A7-BD7E775C1E52}"/>
              </a:ext>
            </a:extLst>
          </p:cNvPr>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96EEC8D1-1123-7886-7419-E6CA8F9898BD}"/>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2944CAF-46AE-26E3-BF46-669E6FAC14E8}"/>
              </a:ext>
            </a:extLst>
          </p:cNvPr>
          <p:cNvSpPr/>
          <p:nvPr/>
        </p:nvSpPr>
        <p:spPr>
          <a:xfrm>
            <a:off x="14329344" y="660436"/>
            <a:ext cx="3518635" cy="3518635"/>
          </a:xfrm>
          <a:custGeom>
            <a:avLst/>
            <a:gdLst/>
            <a:ahLst/>
            <a:cxnLst/>
            <a:rect l="l" t="t" r="r" b="b"/>
            <a:pathLst>
              <a:path w="3518635" h="3518635">
                <a:moveTo>
                  <a:pt x="0" y="0"/>
                </a:moveTo>
                <a:lnTo>
                  <a:pt x="3518635" y="0"/>
                </a:lnTo>
                <a:lnTo>
                  <a:pt x="3518635" y="3518635"/>
                </a:lnTo>
                <a:lnTo>
                  <a:pt x="0" y="35186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5F32FDA8-5378-C399-C406-9CE6A7609908}"/>
              </a:ext>
            </a:extLst>
          </p:cNvPr>
          <p:cNvSpPr txBox="1"/>
          <p:nvPr/>
        </p:nvSpPr>
        <p:spPr>
          <a:xfrm>
            <a:off x="3460775" y="4308542"/>
            <a:ext cx="11528896" cy="4352217"/>
          </a:xfrm>
          <a:prstGeom prst="rect">
            <a:avLst/>
          </a:prstGeom>
        </p:spPr>
        <p:txBody>
          <a:bodyPr lIns="0" tIns="0" rIns="0" bIns="0" rtlCol="0" anchor="t">
            <a:spAutoFit/>
          </a:bodyPr>
          <a:lstStyle/>
          <a:p>
            <a:pPr algn="ctr">
              <a:lnSpc>
                <a:spcPts val="3065"/>
              </a:lnSpc>
              <a:spcBef>
                <a:spcPct val="0"/>
              </a:spcBef>
            </a:pPr>
            <a:r>
              <a:rPr lang="en-US" sz="2400" dirty="0">
                <a:latin typeface="Poppins" panose="00000500000000000000" pitchFamily="2" charset="0"/>
                <a:cs typeface="Poppins" panose="00000500000000000000" pitchFamily="2" charset="0"/>
              </a:rPr>
              <a:t>During the development of the claims program, key insights were gained about building a structured and maintainable application. Using the </a:t>
            </a:r>
            <a:r>
              <a:rPr lang="en-US" sz="2400" b="1" dirty="0">
                <a:latin typeface="Poppins" panose="00000500000000000000" pitchFamily="2" charset="0"/>
                <a:cs typeface="Poppins" panose="00000500000000000000" pitchFamily="2" charset="0"/>
              </a:rPr>
              <a:t>MVC pattern</a:t>
            </a:r>
            <a:r>
              <a:rPr lang="en-US" sz="2400" dirty="0">
                <a:latin typeface="Poppins" panose="00000500000000000000" pitchFamily="2" charset="0"/>
                <a:cs typeface="Poppins" panose="00000500000000000000" pitchFamily="2" charset="0"/>
              </a:rPr>
              <a:t> helped separate concerns, keeping models, views, and controllers organized and easier to manage. Implementing </a:t>
            </a:r>
            <a:r>
              <a:rPr lang="en-US" sz="2400" b="1" dirty="0">
                <a:latin typeface="Poppins" panose="00000500000000000000" pitchFamily="2" charset="0"/>
                <a:cs typeface="Poppins" panose="00000500000000000000" pitchFamily="2" charset="0"/>
              </a:rPr>
              <a:t>database relationships</a:t>
            </a:r>
            <a:r>
              <a:rPr lang="en-US" sz="2400" dirty="0">
                <a:latin typeface="Poppins" panose="00000500000000000000" pitchFamily="2" charset="0"/>
                <a:cs typeface="Poppins" panose="00000500000000000000" pitchFamily="2" charset="0"/>
              </a:rPr>
              <a:t> between users, claims, and claim files ensured data integrity and simplified data retrieval. Additionally, handling file uploads securely and implementing role-based dashboards highlighted the importance of both functionality and user experience. Overall, the development process emphasized planning, modular design, and testing to create a reliable and efficient system.</a:t>
            </a:r>
          </a:p>
          <a:p>
            <a:pPr algn="ctr">
              <a:lnSpc>
                <a:spcPts val="3065"/>
              </a:lnSpc>
              <a:spcBef>
                <a:spcPct val="0"/>
              </a:spcBef>
            </a:pPr>
            <a:endParaRPr lang="en-US" sz="2189" dirty="0">
              <a:solidFill>
                <a:srgbClr val="FFFFFF"/>
              </a:solidFill>
              <a:latin typeface="Poppins" panose="00000500000000000000" pitchFamily="2" charset="0"/>
              <a:ea typeface="Poppins"/>
              <a:cs typeface="Poppins" panose="00000500000000000000" pitchFamily="2" charset="0"/>
              <a:sym typeface="Poppins"/>
            </a:endParaRPr>
          </a:p>
        </p:txBody>
      </p:sp>
      <p:sp>
        <p:nvSpPr>
          <p:cNvPr id="14" name="Freeform 14">
            <a:extLst>
              <a:ext uri="{FF2B5EF4-FFF2-40B4-BE49-F238E27FC236}">
                <a16:creationId xmlns:a16="http://schemas.microsoft.com/office/drawing/2014/main" id="{3EC15C08-7FA6-54C9-0EA9-F253CD668A44}"/>
              </a:ext>
            </a:extLst>
          </p:cNvPr>
          <p:cNvSpPr/>
          <p:nvPr/>
        </p:nvSpPr>
        <p:spPr>
          <a:xfrm>
            <a:off x="-2487975" y="6523313"/>
            <a:ext cx="5794139" cy="5794139"/>
          </a:xfrm>
          <a:custGeom>
            <a:avLst/>
            <a:gdLst/>
            <a:ahLst/>
            <a:cxnLst/>
            <a:rect l="l" t="t" r="r" b="b"/>
            <a:pathLst>
              <a:path w="5794139" h="5794139">
                <a:moveTo>
                  <a:pt x="0" y="0"/>
                </a:moveTo>
                <a:lnTo>
                  <a:pt x="5794139" y="0"/>
                </a:lnTo>
                <a:lnTo>
                  <a:pt x="5794139" y="5794139"/>
                </a:lnTo>
                <a:lnTo>
                  <a:pt x="0" y="57941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19F60E19-6C96-AC2D-8186-D4DCE635EF0D}"/>
              </a:ext>
            </a:extLst>
          </p:cNvPr>
          <p:cNvSpPr txBox="1"/>
          <p:nvPr/>
        </p:nvSpPr>
        <p:spPr>
          <a:xfrm>
            <a:off x="4310818" y="2100618"/>
            <a:ext cx="9666363"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Development Insights</a:t>
            </a:r>
          </a:p>
        </p:txBody>
      </p:sp>
      <p:sp>
        <p:nvSpPr>
          <p:cNvPr id="16" name="TextBox 16">
            <a:extLst>
              <a:ext uri="{FF2B5EF4-FFF2-40B4-BE49-F238E27FC236}">
                <a16:creationId xmlns:a16="http://schemas.microsoft.com/office/drawing/2014/main" id="{3809A6CF-F8D9-85C1-F539-72681FAF2DEB}"/>
              </a:ext>
            </a:extLst>
          </p:cNvPr>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Tree>
    <p:extLst>
      <p:ext uri="{BB962C8B-B14F-4D97-AF65-F5344CB8AC3E}">
        <p14:creationId xmlns:p14="http://schemas.microsoft.com/office/powerpoint/2010/main" val="1759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DC9D-2B24-4ECE-5893-FD6E47FBD6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63F1A4-36B4-2FE3-8BB5-AA996890427F}"/>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7AF9E988-721E-E363-EF30-A3382FC2709A}"/>
              </a:ext>
            </a:extLst>
          </p:cNvPr>
          <p:cNvGrpSpPr/>
          <p:nvPr/>
        </p:nvGrpSpPr>
        <p:grpSpPr>
          <a:xfrm>
            <a:off x="7561158" y="870545"/>
            <a:ext cx="1042965" cy="1042965"/>
            <a:chOff x="0" y="0"/>
            <a:chExt cx="812800" cy="812800"/>
          </a:xfrm>
        </p:grpSpPr>
        <p:sp>
          <p:nvSpPr>
            <p:cNvPr id="4" name="Freeform 4">
              <a:extLst>
                <a:ext uri="{FF2B5EF4-FFF2-40B4-BE49-F238E27FC236}">
                  <a16:creationId xmlns:a16="http://schemas.microsoft.com/office/drawing/2014/main" id="{61A65692-7C20-1E20-9C56-4FB9429170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1E08EEA0-AB3F-32CB-7406-AB3E984B2D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697D932B-BD6F-2005-162B-05881503E2FC}"/>
              </a:ext>
            </a:extLst>
          </p:cNvPr>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FE9C227-E641-D962-4F8B-F46D700A13F1}"/>
              </a:ext>
            </a:extLst>
          </p:cNvPr>
          <p:cNvSpPr txBox="1"/>
          <p:nvPr/>
        </p:nvSpPr>
        <p:spPr>
          <a:xfrm>
            <a:off x="4059449" y="2102314"/>
            <a:ext cx="9666363" cy="1437004"/>
          </a:xfrm>
          <a:prstGeom prst="rect">
            <a:avLst/>
          </a:prstGeom>
        </p:spPr>
        <p:txBody>
          <a:bodyPr lIns="0" tIns="0" rIns="0" bIns="0" rtlCol="0" anchor="t">
            <a:spAutoFit/>
          </a:bodyPr>
          <a:lstStyle/>
          <a:p>
            <a:pPr algn="ctr">
              <a:lnSpc>
                <a:spcPts val="11747"/>
              </a:lnSpc>
              <a:spcBef>
                <a:spcPct val="0"/>
              </a:spcBef>
            </a:pPr>
            <a:r>
              <a:rPr lang="en-US" sz="8391">
                <a:solidFill>
                  <a:srgbClr val="3428BA"/>
                </a:solidFill>
                <a:latin typeface="Anton"/>
                <a:ea typeface="Anton"/>
                <a:cs typeface="Anton"/>
                <a:sym typeface="Anton"/>
              </a:rPr>
              <a:t>Conclusion</a:t>
            </a:r>
            <a:endParaRPr lang="en-US" sz="8391" dirty="0">
              <a:solidFill>
                <a:srgbClr val="3428BA"/>
              </a:solidFill>
              <a:latin typeface="Anton"/>
              <a:ea typeface="Anton"/>
              <a:cs typeface="Anton"/>
              <a:sym typeface="Anton"/>
            </a:endParaRPr>
          </a:p>
        </p:txBody>
      </p:sp>
      <p:sp>
        <p:nvSpPr>
          <p:cNvPr id="8" name="TextBox 8">
            <a:extLst>
              <a:ext uri="{FF2B5EF4-FFF2-40B4-BE49-F238E27FC236}">
                <a16:creationId xmlns:a16="http://schemas.microsoft.com/office/drawing/2014/main" id="{21BEC732-8D77-11B3-0A80-E48E96FE6102}"/>
              </a:ext>
            </a:extLst>
          </p:cNvPr>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9" name="TextBox 9">
            <a:extLst>
              <a:ext uri="{FF2B5EF4-FFF2-40B4-BE49-F238E27FC236}">
                <a16:creationId xmlns:a16="http://schemas.microsoft.com/office/drawing/2014/main" id="{912361D0-E7ED-1EDC-1F7B-F80EC6CD9693}"/>
              </a:ext>
            </a:extLst>
          </p:cNvPr>
          <p:cNvSpPr txBox="1"/>
          <p:nvPr/>
        </p:nvSpPr>
        <p:spPr>
          <a:xfrm>
            <a:off x="3767082" y="3930021"/>
            <a:ext cx="10973736" cy="3564694"/>
          </a:xfrm>
          <a:prstGeom prst="rect">
            <a:avLst/>
          </a:prstGeom>
        </p:spPr>
        <p:txBody>
          <a:bodyPr lIns="0" tIns="0" rIns="0" bIns="0" rtlCol="0" anchor="t">
            <a:spAutoFit/>
          </a:bodyPr>
          <a:lstStyle/>
          <a:p>
            <a:pPr algn="ctr">
              <a:lnSpc>
                <a:spcPts val="3065"/>
              </a:lnSpc>
              <a:spcBef>
                <a:spcPct val="0"/>
              </a:spcBef>
            </a:pPr>
            <a:r>
              <a:rPr lang="en-US" sz="2400" dirty="0">
                <a:latin typeface="Poppins" panose="00000500000000000000" pitchFamily="2" charset="0"/>
                <a:cs typeface="Poppins" panose="00000500000000000000" pitchFamily="2" charset="0"/>
              </a:rPr>
              <a:t>In conclusion, the claims program successfully demonstrates a structured and efficient system for managing user claims. By combining a well-designed database, organized MVC architecture, and a user-friendly interface, the application allows users to submit, track, and manage claims seamlessly. The development process highlighted the importance of modular design, data integrity, and secure file handling, resulting in a reliable tool that meets both functional and usability requirements. Overall, the program provides a practical solution for streamlining claim management.</a:t>
            </a:r>
            <a:endParaRPr lang="en-US" sz="2189" dirty="0">
              <a:solidFill>
                <a:srgbClr val="000000"/>
              </a:solidFill>
              <a:latin typeface="Poppins" panose="00000500000000000000" pitchFamily="2" charset="0"/>
              <a:ea typeface="Poppins"/>
              <a:cs typeface="Poppins" panose="00000500000000000000" pitchFamily="2" charset="0"/>
              <a:sym typeface="Poppins"/>
            </a:endParaRPr>
          </a:p>
        </p:txBody>
      </p:sp>
      <p:sp>
        <p:nvSpPr>
          <p:cNvPr id="10" name="Freeform 10">
            <a:extLst>
              <a:ext uri="{FF2B5EF4-FFF2-40B4-BE49-F238E27FC236}">
                <a16:creationId xmlns:a16="http://schemas.microsoft.com/office/drawing/2014/main" id="{7F2FC728-B916-BCB5-330B-203E0A9182C3}"/>
              </a:ext>
            </a:extLst>
          </p:cNvPr>
          <p:cNvSpPr/>
          <p:nvPr/>
        </p:nvSpPr>
        <p:spPr>
          <a:xfrm>
            <a:off x="8453805" y="8819474"/>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788706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79570" y="5269548"/>
            <a:ext cx="22247141" cy="3988752"/>
            <a:chOff x="0" y="0"/>
            <a:chExt cx="5302669" cy="950730"/>
          </a:xfrm>
        </p:grpSpPr>
        <p:sp>
          <p:nvSpPr>
            <p:cNvPr id="4" name="Freeform 4"/>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txBody>
            <a:bodyPr/>
            <a:lstStyle/>
            <a:p>
              <a:endParaRPr lang="en-US" dirty="0"/>
            </a:p>
          </p:txBody>
        </p:sp>
        <p:sp>
          <p:nvSpPr>
            <p:cNvPr id="5" name="TextBox 5"/>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33017" y="2427284"/>
            <a:ext cx="5077990" cy="50779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138572" y="1605667"/>
            <a:ext cx="2147544" cy="21475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79217" y="1605667"/>
            <a:ext cx="1042965" cy="104296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7073247" y="1884691"/>
            <a:ext cx="481391" cy="484918"/>
          </a:xfrm>
          <a:custGeom>
            <a:avLst/>
            <a:gdLst/>
            <a:ahLst/>
            <a:cxnLst/>
            <a:rect l="l" t="t" r="r" b="b"/>
            <a:pathLst>
              <a:path w="481391" h="484918">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6974222" y="6837175"/>
            <a:ext cx="452954" cy="452954"/>
          </a:xfrm>
          <a:custGeom>
            <a:avLst/>
            <a:gdLst/>
            <a:ahLst/>
            <a:cxnLst/>
            <a:rect l="l" t="t" r="r" b="b"/>
            <a:pathLst>
              <a:path w="452954" h="452954">
                <a:moveTo>
                  <a:pt x="0" y="0"/>
                </a:moveTo>
                <a:lnTo>
                  <a:pt x="452954" y="0"/>
                </a:lnTo>
                <a:lnTo>
                  <a:pt x="452954" y="452954"/>
                </a:lnTo>
                <a:lnTo>
                  <a:pt x="0" y="452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6974222" y="5726748"/>
            <a:ext cx="452954" cy="452954"/>
          </a:xfrm>
          <a:custGeom>
            <a:avLst/>
            <a:gdLst/>
            <a:ahLst/>
            <a:cxnLst/>
            <a:rect l="l" t="t" r="r" b="b"/>
            <a:pathLst>
              <a:path w="452954" h="452954">
                <a:moveTo>
                  <a:pt x="0" y="0"/>
                </a:moveTo>
                <a:lnTo>
                  <a:pt x="452954" y="0"/>
                </a:lnTo>
                <a:lnTo>
                  <a:pt x="452954" y="452954"/>
                </a:lnTo>
                <a:lnTo>
                  <a:pt x="0" y="4529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6679217" y="2834119"/>
            <a:ext cx="8592580" cy="2435429"/>
          </a:xfrm>
          <a:prstGeom prst="rect">
            <a:avLst/>
          </a:prstGeom>
        </p:spPr>
        <p:txBody>
          <a:bodyPr lIns="0" tIns="0" rIns="0" bIns="0" rtlCol="0" anchor="t">
            <a:spAutoFit/>
          </a:bodyPr>
          <a:lstStyle/>
          <a:p>
            <a:pPr algn="l">
              <a:lnSpc>
                <a:spcPts val="19929"/>
              </a:lnSpc>
              <a:spcBef>
                <a:spcPct val="0"/>
              </a:spcBef>
            </a:pPr>
            <a:r>
              <a:rPr lang="en-US" sz="14235" dirty="0">
                <a:solidFill>
                  <a:srgbClr val="3428BA"/>
                </a:solidFill>
                <a:latin typeface="Anton"/>
                <a:ea typeface="Anton"/>
                <a:cs typeface="Anton"/>
                <a:sym typeface="Anton"/>
              </a:rPr>
              <a:t>THANK YOU!</a:t>
            </a:r>
          </a:p>
        </p:txBody>
      </p:sp>
      <p:sp>
        <p:nvSpPr>
          <p:cNvPr id="20" name="Freeform 20"/>
          <p:cNvSpPr/>
          <p:nvPr/>
        </p:nvSpPr>
        <p:spPr>
          <a:xfrm>
            <a:off x="6974222" y="7947601"/>
            <a:ext cx="452954" cy="452954"/>
          </a:xfrm>
          <a:custGeom>
            <a:avLst/>
            <a:gdLst/>
            <a:ahLst/>
            <a:cxnLst/>
            <a:rect l="l" t="t" r="r" b="b"/>
            <a:pathLst>
              <a:path w="452954" h="452954">
                <a:moveTo>
                  <a:pt x="0" y="0"/>
                </a:moveTo>
                <a:lnTo>
                  <a:pt x="452954" y="0"/>
                </a:lnTo>
                <a:lnTo>
                  <a:pt x="452954" y="452954"/>
                </a:lnTo>
                <a:lnTo>
                  <a:pt x="0" y="4529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TextBox 21"/>
          <p:cNvSpPr txBox="1"/>
          <p:nvPr/>
        </p:nvSpPr>
        <p:spPr>
          <a:xfrm>
            <a:off x="7722182" y="5731508"/>
            <a:ext cx="3057524" cy="403187"/>
          </a:xfrm>
          <a:prstGeom prst="rect">
            <a:avLst/>
          </a:prstGeom>
        </p:spPr>
        <p:txBody>
          <a:bodyPr lIns="0" tIns="0" rIns="0" bIns="0" rtlCol="0" anchor="t">
            <a:spAutoFit/>
          </a:bodyPr>
          <a:lstStyle/>
          <a:p>
            <a:pPr algn="l">
              <a:lnSpc>
                <a:spcPts val="3343"/>
              </a:lnSpc>
              <a:spcBef>
                <a:spcPct val="0"/>
              </a:spcBef>
            </a:pPr>
            <a:endParaRPr lang="en-US" sz="2388" dirty="0">
              <a:solidFill>
                <a:srgbClr val="FFFF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4864" y="484774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561158" y="870545"/>
            <a:ext cx="1042965" cy="10429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8" name="Picture 8"/>
          <p:cNvPicPr>
            <a:picLocks noChangeAspect="1"/>
          </p:cNvPicPr>
          <p:nvPr/>
        </p:nvPicPr>
        <p:blipFill>
          <a:blip r:embed="rId8"/>
          <a:srcRect/>
          <a:stretch>
            <a:fillRect/>
          </a:stretch>
        </p:blipFill>
        <p:spPr>
          <a:xfrm>
            <a:off x="1355315" y="4303831"/>
            <a:ext cx="1098588" cy="1381871"/>
          </a:xfrm>
          <a:prstGeom prst="rect">
            <a:avLst/>
          </a:prstGeom>
        </p:spPr>
      </p:pic>
      <p:sp>
        <p:nvSpPr>
          <p:cNvPr id="9" name="AutoShape 9"/>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sp>
        <p:nvSpPr>
          <p:cNvPr id="10" name="TextBox 10"/>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1" name="TextBox 11"/>
          <p:cNvSpPr txBox="1"/>
          <p:nvPr/>
        </p:nvSpPr>
        <p:spPr>
          <a:xfrm>
            <a:off x="4197112" y="2148016"/>
            <a:ext cx="10203541"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Overview Of The System</a:t>
            </a:r>
          </a:p>
        </p:txBody>
      </p:sp>
      <p:sp>
        <p:nvSpPr>
          <p:cNvPr id="12" name="TextBox 12"/>
          <p:cNvSpPr txBox="1"/>
          <p:nvPr/>
        </p:nvSpPr>
        <p:spPr>
          <a:xfrm>
            <a:off x="5831164" y="5328726"/>
            <a:ext cx="6935438" cy="4359783"/>
          </a:xfrm>
          <a:prstGeom prst="rect">
            <a:avLst/>
          </a:prstGeom>
        </p:spPr>
        <p:txBody>
          <a:bodyPr lIns="0" tIns="0" rIns="0" bIns="0" rtlCol="0" anchor="t">
            <a:spAutoFit/>
          </a:bodyPr>
          <a:lstStyle/>
          <a:p>
            <a:pPr algn="ctr">
              <a:lnSpc>
                <a:spcPts val="3065"/>
              </a:lnSpc>
              <a:spcBef>
                <a:spcPct val="0"/>
              </a:spcBef>
            </a:pPr>
            <a:r>
              <a:rPr lang="en-US" sz="2400" dirty="0">
                <a:latin typeface="Poppins" panose="00000500000000000000" pitchFamily="2" charset="0"/>
                <a:cs typeface="Poppins" panose="00000500000000000000" pitchFamily="2" charset="0"/>
              </a:rPr>
              <a:t>The Contract Monthly Claim Management System is an ASP.NET Core MVC web application that manages lecturer work claims using a secure login system with different user roles. Lecturers can submit claims, while Program Coordinators and HR users review, approve, or manage them through their own dashboards. All data, including users and claims, is stored in a local SQL Server (SSMS) database to ensure reliability and proper record-keeping.</a:t>
            </a:r>
            <a:endParaRPr lang="en-US" sz="2189" dirty="0">
              <a:solidFill>
                <a:srgbClr val="000000"/>
              </a:solidFill>
              <a:latin typeface="Poppins" panose="00000500000000000000" pitchFamily="2" charset="0"/>
              <a:ea typeface="Poppins"/>
              <a:cs typeface="Poppins" panose="00000500000000000000" pitchFamily="2" charset="0"/>
              <a:sym typeface="Poppins"/>
            </a:endParaRPr>
          </a:p>
        </p:txBody>
      </p:sp>
      <p:sp>
        <p:nvSpPr>
          <p:cNvPr id="13" name="Freeform 13"/>
          <p:cNvSpPr/>
          <p:nvPr/>
        </p:nvSpPr>
        <p:spPr>
          <a:xfrm>
            <a:off x="14673897" y="224487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4" name="Picture 14"/>
          <p:cNvPicPr>
            <a:picLocks noChangeAspect="1"/>
          </p:cNvPicPr>
          <p:nvPr/>
        </p:nvPicPr>
        <p:blipFill>
          <a:blip r:embed="rId8"/>
          <a:srcRect/>
          <a:stretch>
            <a:fillRect/>
          </a:stretch>
        </p:blipFill>
        <p:spPr>
          <a:xfrm>
            <a:off x="15685338" y="5391660"/>
            <a:ext cx="1203221" cy="1513485"/>
          </a:xfrm>
          <a:prstGeom prst="rect">
            <a:avLst/>
          </a:prstGeom>
        </p:spPr>
      </p:pic>
      <p:sp>
        <p:nvSpPr>
          <p:cNvPr id="15" name="Freeform 15"/>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1868364" y="5076825"/>
            <a:ext cx="10827637" cy="1962678"/>
            <a:chOff x="0" y="0"/>
            <a:chExt cx="2580798" cy="467810"/>
          </a:xfrm>
        </p:grpSpPr>
        <p:sp>
          <p:nvSpPr>
            <p:cNvPr id="4" name="Freeform 4"/>
            <p:cNvSpPr/>
            <p:nvPr/>
          </p:nvSpPr>
          <p:spPr>
            <a:xfrm>
              <a:off x="0" y="0"/>
              <a:ext cx="2580798" cy="467810"/>
            </a:xfrm>
            <a:custGeom>
              <a:avLst/>
              <a:gdLst/>
              <a:ahLst/>
              <a:cxnLst/>
              <a:rect l="l" t="t" r="r" b="b"/>
              <a:pathLst>
                <a:path w="2580798" h="467810">
                  <a:moveTo>
                    <a:pt x="0" y="0"/>
                  </a:moveTo>
                  <a:lnTo>
                    <a:pt x="2580798" y="0"/>
                  </a:lnTo>
                  <a:lnTo>
                    <a:pt x="2580798" y="467810"/>
                  </a:lnTo>
                  <a:lnTo>
                    <a:pt x="0" y="467810"/>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2580798" cy="50591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10410" y="3448553"/>
            <a:ext cx="7548863" cy="1669688"/>
          </a:xfrm>
          <a:prstGeom prst="rect">
            <a:avLst/>
          </a:prstGeom>
        </p:spPr>
        <p:txBody>
          <a:bodyPr wrap="square" lIns="0" tIns="0" rIns="0" bIns="0" rtlCol="0" anchor="t">
            <a:spAutoFit/>
          </a:bodyPr>
          <a:lstStyle/>
          <a:p>
            <a:pPr algn="l">
              <a:lnSpc>
                <a:spcPts val="12880"/>
              </a:lnSpc>
            </a:pPr>
            <a:r>
              <a:rPr lang="en-US" sz="12752" dirty="0">
                <a:solidFill>
                  <a:srgbClr val="3428BA"/>
                </a:solidFill>
                <a:latin typeface="Anton"/>
                <a:ea typeface="Anton"/>
                <a:cs typeface="Anton"/>
                <a:sym typeface="Anton"/>
              </a:rPr>
              <a:t>Technology  </a:t>
            </a:r>
          </a:p>
        </p:txBody>
      </p:sp>
      <p:sp>
        <p:nvSpPr>
          <p:cNvPr id="7" name="AutoShape 7"/>
          <p:cNvSpPr/>
          <p:nvPr/>
        </p:nvSpPr>
        <p:spPr>
          <a:xfrm flipV="1">
            <a:off x="3017931" y="7703019"/>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txBody>
          <a:bodyPr/>
          <a:lstStyle/>
          <a:p>
            <a:endParaRPr lang="en-US"/>
          </a:p>
        </p:txBody>
      </p:sp>
      <p:sp>
        <p:nvSpPr>
          <p:cNvPr id="8" name="TextBox 8"/>
          <p:cNvSpPr txBox="1"/>
          <p:nvPr/>
        </p:nvSpPr>
        <p:spPr>
          <a:xfrm>
            <a:off x="1410410" y="5416906"/>
            <a:ext cx="6524717" cy="1714861"/>
          </a:xfrm>
          <a:prstGeom prst="rect">
            <a:avLst/>
          </a:prstGeom>
        </p:spPr>
        <p:txBody>
          <a:bodyPr lIns="0" tIns="0" rIns="0" bIns="0" rtlCol="0" anchor="t">
            <a:spAutoFit/>
          </a:bodyPr>
          <a:lstStyle/>
          <a:p>
            <a:pPr algn="l">
              <a:lnSpc>
                <a:spcPts val="12880"/>
              </a:lnSpc>
            </a:pPr>
            <a:r>
              <a:rPr lang="en-US" sz="12752" dirty="0">
                <a:solidFill>
                  <a:srgbClr val="FFFFFF"/>
                </a:solidFill>
                <a:latin typeface="Anton"/>
                <a:ea typeface="Anton"/>
                <a:cs typeface="Anton"/>
                <a:sym typeface="Anton"/>
              </a:rPr>
              <a:t>Stack</a:t>
            </a:r>
          </a:p>
        </p:txBody>
      </p:sp>
      <p:grpSp>
        <p:nvGrpSpPr>
          <p:cNvPr id="9" name="Group 9"/>
          <p:cNvGrpSpPr/>
          <p:nvPr/>
        </p:nvGrpSpPr>
        <p:grpSpPr>
          <a:xfrm>
            <a:off x="2741896" y="1592660"/>
            <a:ext cx="1042965" cy="10429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135925" y="1871684"/>
            <a:ext cx="481391" cy="484918"/>
          </a:xfrm>
          <a:custGeom>
            <a:avLst/>
            <a:gdLst/>
            <a:ahLst/>
            <a:cxnLst/>
            <a:rect l="l" t="t" r="r" b="b"/>
            <a:pathLst>
              <a:path w="481391" h="484918">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3853955" y="1934748"/>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grpSp>
        <p:nvGrpSpPr>
          <p:cNvPr id="14" name="Group 14"/>
          <p:cNvGrpSpPr/>
          <p:nvPr/>
        </p:nvGrpSpPr>
        <p:grpSpPr>
          <a:xfrm>
            <a:off x="15020109" y="2605709"/>
            <a:ext cx="5077990" cy="507799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710437" y="2781997"/>
            <a:ext cx="7548863" cy="4431983"/>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ASP.NET Core MVC is used to build the web application structure, controllers, views, and business logic.</a:t>
            </a:r>
          </a:p>
          <a:p>
            <a:pPr marL="342900" indent="-342900">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Entity Framework Core with SQL Server (SSMS) handles all database operations, including user accounts, roles, and claim records.</a:t>
            </a:r>
          </a:p>
          <a:p>
            <a:pPr marL="342900" indent="-342900">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400" dirty="0">
                <a:latin typeface="Poppins" panose="00000500000000000000" pitchFamily="2" charset="0"/>
                <a:cs typeface="Poppins" panose="00000500000000000000" pitchFamily="2" charset="0"/>
              </a:rPr>
              <a:t>ASP.NET Core Identity provides secure authentication, role-based authorization, and user management for Lecturer</a:t>
            </a:r>
            <a:r>
              <a:rPr lang="en-US" sz="2400">
                <a:latin typeface="Poppins" panose="00000500000000000000" pitchFamily="2" charset="0"/>
                <a:cs typeface="Poppins" panose="00000500000000000000" pitchFamily="2" charset="0"/>
              </a:rPr>
              <a:t>, Program </a:t>
            </a:r>
            <a:r>
              <a:rPr lang="en-US" sz="2400" dirty="0">
                <a:latin typeface="Poppins" panose="00000500000000000000" pitchFamily="2" charset="0"/>
                <a:cs typeface="Poppins" panose="00000500000000000000" pitchFamily="2" charset="0"/>
              </a:rPr>
              <a:t>Coordinator, and HR roles.</a:t>
            </a:r>
          </a:p>
        </p:txBody>
      </p:sp>
      <p:pic>
        <p:nvPicPr>
          <p:cNvPr id="18" name="Picture 18"/>
          <p:cNvPicPr>
            <a:picLocks noChangeAspect="1"/>
          </p:cNvPicPr>
          <p:nvPr/>
        </p:nvPicPr>
        <p:blipFill>
          <a:blip r:embed="rId6"/>
          <a:srcRect/>
          <a:stretch>
            <a:fillRect/>
          </a:stretch>
        </p:blipFill>
        <p:spPr>
          <a:xfrm flipH="1">
            <a:off x="14221701" y="392517"/>
            <a:ext cx="3958208" cy="1899940"/>
          </a:xfrm>
          <a:prstGeom prst="rect">
            <a:avLst/>
          </a:prstGeom>
        </p:spPr>
      </p:pic>
      <p:pic>
        <p:nvPicPr>
          <p:cNvPr id="19" name="Picture 19"/>
          <p:cNvPicPr>
            <a:picLocks noChangeAspect="1"/>
          </p:cNvPicPr>
          <p:nvPr/>
        </p:nvPicPr>
        <p:blipFill>
          <a:blip r:embed="rId6"/>
          <a:srcRect/>
          <a:stretch>
            <a:fillRect/>
          </a:stretch>
        </p:blipFill>
        <p:spPr>
          <a:xfrm flipH="1">
            <a:off x="15938961" y="8731663"/>
            <a:ext cx="3240285" cy="1555337"/>
          </a:xfrm>
          <a:prstGeom prst="rect">
            <a:avLst/>
          </a:prstGeom>
        </p:spPr>
      </p:pic>
      <p:sp>
        <p:nvSpPr>
          <p:cNvPr id="20" name="Freeform 20"/>
          <p:cNvSpPr/>
          <p:nvPr/>
        </p:nvSpPr>
        <p:spPr>
          <a:xfrm>
            <a:off x="2824553" y="9038887"/>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07592" y="3661805"/>
            <a:ext cx="22247141" cy="1298716"/>
            <a:chOff x="0" y="0"/>
            <a:chExt cx="5302669" cy="309553"/>
          </a:xfrm>
        </p:grpSpPr>
        <p:sp>
          <p:nvSpPr>
            <p:cNvPr id="3" name="Freeform 3"/>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p:cNvGrpSpPr/>
          <p:nvPr/>
        </p:nvGrpSpPr>
        <p:grpSpPr>
          <a:xfrm>
            <a:off x="10113753" y="870545"/>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3" name="TextBox 13"/>
          <p:cNvSpPr txBox="1"/>
          <p:nvPr/>
        </p:nvSpPr>
        <p:spPr>
          <a:xfrm>
            <a:off x="10054361" y="2448814"/>
            <a:ext cx="6700964"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Anton"/>
                <a:ea typeface="Anton"/>
                <a:cs typeface="Anton"/>
                <a:sym typeface="Anton"/>
              </a:rPr>
              <a:t>User Roles And </a:t>
            </a:r>
          </a:p>
        </p:txBody>
      </p:sp>
      <p:sp>
        <p:nvSpPr>
          <p:cNvPr id="14" name="TextBox 14"/>
          <p:cNvSpPr txBox="1"/>
          <p:nvPr/>
        </p:nvSpPr>
        <p:spPr>
          <a:xfrm>
            <a:off x="10086934" y="3747530"/>
            <a:ext cx="6700964" cy="1263932"/>
          </a:xfrm>
          <a:prstGeom prst="rect">
            <a:avLst/>
          </a:prstGeom>
        </p:spPr>
        <p:txBody>
          <a:bodyPr lIns="0" tIns="0" rIns="0" bIns="0" rtlCol="0" anchor="t">
            <a:spAutoFit/>
          </a:bodyPr>
          <a:lstStyle/>
          <a:p>
            <a:pPr algn="l">
              <a:lnSpc>
                <a:spcPts val="9894"/>
              </a:lnSpc>
            </a:pPr>
            <a:r>
              <a:rPr lang="en-US" sz="8913" dirty="0">
                <a:solidFill>
                  <a:srgbClr val="FFFFFF"/>
                </a:solidFill>
                <a:latin typeface="Anton"/>
                <a:ea typeface="Anton"/>
                <a:cs typeface="Anton"/>
                <a:sym typeface="Anton"/>
              </a:rPr>
              <a:t>Access</a:t>
            </a:r>
          </a:p>
        </p:txBody>
      </p:sp>
      <p:pic>
        <p:nvPicPr>
          <p:cNvPr id="17" name="Picture 16">
            <a:extLst>
              <a:ext uri="{FF2B5EF4-FFF2-40B4-BE49-F238E27FC236}">
                <a16:creationId xmlns:a16="http://schemas.microsoft.com/office/drawing/2014/main" id="{F5F55BA7-B501-1450-D070-FC6CEC30671F}"/>
              </a:ext>
            </a:extLst>
          </p:cNvPr>
          <p:cNvPicPr>
            <a:picLocks noChangeAspect="1"/>
          </p:cNvPicPr>
          <p:nvPr/>
        </p:nvPicPr>
        <p:blipFill>
          <a:blip r:embed="rId9"/>
          <a:stretch>
            <a:fillRect/>
          </a:stretch>
        </p:blipFill>
        <p:spPr>
          <a:xfrm>
            <a:off x="10268078" y="5076576"/>
            <a:ext cx="7181904" cy="51364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898347" y="4293879"/>
            <a:ext cx="22247141" cy="3988752"/>
            <a:chOff x="0" y="0"/>
            <a:chExt cx="5302669" cy="950730"/>
          </a:xfrm>
        </p:grpSpPr>
        <p:sp>
          <p:nvSpPr>
            <p:cNvPr id="3" name="Freeform 3"/>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grpSp>
        <p:nvGrpSpPr>
          <p:cNvPr id="7" name="Group 7"/>
          <p:cNvGrpSpPr/>
          <p:nvPr/>
        </p:nvGrpSpPr>
        <p:grpSpPr>
          <a:xfrm>
            <a:off x="7561158" y="870545"/>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4329344" y="660436"/>
            <a:ext cx="3518635" cy="3518635"/>
          </a:xfrm>
          <a:custGeom>
            <a:avLst/>
            <a:gdLst/>
            <a:ahLst/>
            <a:cxnLst/>
            <a:rect l="l" t="t" r="r" b="b"/>
            <a:pathLst>
              <a:path w="3518635" h="3518635">
                <a:moveTo>
                  <a:pt x="0" y="0"/>
                </a:moveTo>
                <a:lnTo>
                  <a:pt x="3518635" y="0"/>
                </a:lnTo>
                <a:lnTo>
                  <a:pt x="3518635" y="3518635"/>
                </a:lnTo>
                <a:lnTo>
                  <a:pt x="0" y="35186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487975" y="6523313"/>
            <a:ext cx="5794139" cy="5794139"/>
          </a:xfrm>
          <a:custGeom>
            <a:avLst/>
            <a:gdLst/>
            <a:ahLst/>
            <a:cxnLst/>
            <a:rect l="l" t="t" r="r" b="b"/>
            <a:pathLst>
              <a:path w="5794139" h="5794139">
                <a:moveTo>
                  <a:pt x="0" y="0"/>
                </a:moveTo>
                <a:lnTo>
                  <a:pt x="5794139" y="0"/>
                </a:lnTo>
                <a:lnTo>
                  <a:pt x="5794139" y="5794139"/>
                </a:lnTo>
                <a:lnTo>
                  <a:pt x="0" y="57941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4310818" y="2100618"/>
            <a:ext cx="9666363"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SQL Database</a:t>
            </a:r>
          </a:p>
        </p:txBody>
      </p:sp>
      <p:sp>
        <p:nvSpPr>
          <p:cNvPr id="16" name="TextBox 16"/>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pic>
        <p:nvPicPr>
          <p:cNvPr id="20" name="Picture 19" descr="A screenshot of a computer&#10;&#10;AI-generated content may be incorrect.">
            <a:extLst>
              <a:ext uri="{FF2B5EF4-FFF2-40B4-BE49-F238E27FC236}">
                <a16:creationId xmlns:a16="http://schemas.microsoft.com/office/drawing/2014/main" id="{233A1040-9DF8-332E-4209-6BB192C4BF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18220" y="4586427"/>
            <a:ext cx="13818992" cy="33469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114689" y="152606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95234" y="2268167"/>
            <a:ext cx="11579522" cy="3041533"/>
            <a:chOff x="0" y="-282761"/>
            <a:chExt cx="2760012" cy="724958"/>
          </a:xfrm>
        </p:grpSpPr>
        <p:sp>
          <p:nvSpPr>
            <p:cNvPr id="4" name="Freeform 4"/>
            <p:cNvSpPr/>
            <p:nvPr/>
          </p:nvSpPr>
          <p:spPr>
            <a:xfrm>
              <a:off x="179214" y="-282761"/>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dirty="0"/>
            </a:p>
          </p:txBody>
        </p:sp>
        <p:sp>
          <p:nvSpPr>
            <p:cNvPr id="5" name="TextBox 5"/>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1674746" y="1363618"/>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txBody>
          <a:bodyPr/>
          <a:lstStyle/>
          <a:p>
            <a:endParaRPr lang="en-US"/>
          </a:p>
        </p:txBody>
      </p:sp>
      <p:grpSp>
        <p:nvGrpSpPr>
          <p:cNvPr id="7" name="Group 7"/>
          <p:cNvGrpSpPr/>
          <p:nvPr/>
        </p:nvGrpSpPr>
        <p:grpSpPr>
          <a:xfrm>
            <a:off x="13808739" y="1156032"/>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202768" y="1435055"/>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2741896" y="8819474"/>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2" name="Picture 12"/>
          <p:cNvPicPr>
            <a:picLocks noChangeAspect="1"/>
          </p:cNvPicPr>
          <p:nvPr/>
        </p:nvPicPr>
        <p:blipFill>
          <a:blip r:embed="rId8"/>
          <a:srcRect/>
          <a:stretch>
            <a:fillRect/>
          </a:stretch>
        </p:blipFill>
        <p:spPr>
          <a:xfrm>
            <a:off x="10496556" y="2163650"/>
            <a:ext cx="7640639" cy="5959699"/>
          </a:xfrm>
          <a:prstGeom prst="rect">
            <a:avLst/>
          </a:prstGeom>
        </p:spPr>
      </p:pic>
      <p:sp>
        <p:nvSpPr>
          <p:cNvPr id="13" name="TextBox 13"/>
          <p:cNvSpPr txBox="1"/>
          <p:nvPr/>
        </p:nvSpPr>
        <p:spPr>
          <a:xfrm>
            <a:off x="3295827" y="1006064"/>
            <a:ext cx="2915278" cy="1578995"/>
          </a:xfrm>
          <a:prstGeom prst="rect">
            <a:avLst/>
          </a:prstGeom>
        </p:spPr>
        <p:txBody>
          <a:bodyPr wrap="square" lIns="0" tIns="0" rIns="0" bIns="0" rtlCol="0" anchor="t">
            <a:spAutoFit/>
          </a:bodyPr>
          <a:lstStyle/>
          <a:p>
            <a:pPr algn="l">
              <a:lnSpc>
                <a:spcPts val="11870"/>
              </a:lnSpc>
            </a:pPr>
            <a:r>
              <a:rPr lang="en-US" sz="11752" dirty="0">
                <a:solidFill>
                  <a:srgbClr val="3428BA"/>
                </a:solidFill>
                <a:latin typeface="Anton"/>
                <a:ea typeface="Anton"/>
                <a:cs typeface="Anton"/>
                <a:sym typeface="Anton"/>
              </a:rPr>
              <a:t>User</a:t>
            </a:r>
          </a:p>
        </p:txBody>
      </p:sp>
      <p:sp>
        <p:nvSpPr>
          <p:cNvPr id="14" name="TextBox 14"/>
          <p:cNvSpPr txBox="1"/>
          <p:nvPr/>
        </p:nvSpPr>
        <p:spPr>
          <a:xfrm>
            <a:off x="448192" y="2628265"/>
            <a:ext cx="8994289" cy="1539909"/>
          </a:xfrm>
          <a:prstGeom prst="rect">
            <a:avLst/>
          </a:prstGeom>
        </p:spPr>
        <p:txBody>
          <a:bodyPr wrap="square" lIns="0" tIns="0" rIns="0" bIns="0" rtlCol="0" anchor="t">
            <a:spAutoFit/>
          </a:bodyPr>
          <a:lstStyle/>
          <a:p>
            <a:pPr algn="l">
              <a:lnSpc>
                <a:spcPts val="11870"/>
              </a:lnSpc>
            </a:pPr>
            <a:r>
              <a:rPr lang="en-US" sz="11752" dirty="0">
                <a:solidFill>
                  <a:srgbClr val="FFFFFF"/>
                </a:solidFill>
                <a:latin typeface="Anton"/>
                <a:ea typeface="Anton"/>
                <a:cs typeface="Anton"/>
                <a:sym typeface="Anton"/>
              </a:rPr>
              <a:t>Authentication</a:t>
            </a:r>
          </a:p>
        </p:txBody>
      </p:sp>
      <p:sp>
        <p:nvSpPr>
          <p:cNvPr id="15" name="TextBox 15"/>
          <p:cNvSpPr txBox="1"/>
          <p:nvPr/>
        </p:nvSpPr>
        <p:spPr>
          <a:xfrm>
            <a:off x="14920798" y="1498120"/>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pic>
        <p:nvPicPr>
          <p:cNvPr id="18" name="Picture 17">
            <a:extLst>
              <a:ext uri="{FF2B5EF4-FFF2-40B4-BE49-F238E27FC236}">
                <a16:creationId xmlns:a16="http://schemas.microsoft.com/office/drawing/2014/main" id="{2E6ABAB7-6DFD-E35F-63E5-682CBC8EF9CA}"/>
              </a:ext>
            </a:extLst>
          </p:cNvPr>
          <p:cNvPicPr>
            <a:picLocks noChangeAspect="1"/>
          </p:cNvPicPr>
          <p:nvPr/>
        </p:nvPicPr>
        <p:blipFill>
          <a:blip r:embed="rId9"/>
          <a:stretch>
            <a:fillRect/>
          </a:stretch>
        </p:blipFill>
        <p:spPr>
          <a:xfrm>
            <a:off x="67481" y="4522651"/>
            <a:ext cx="10450577" cy="54077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79000"/>
          </a:blip>
          <a:srcRect/>
          <a:stretch>
            <a:fillRect/>
          </a:stretch>
        </p:blipFill>
        <p:spPr>
          <a:xfrm>
            <a:off x="1279153" y="1913509"/>
            <a:ext cx="7287857" cy="2441432"/>
          </a:xfrm>
          <a:prstGeom prst="rect">
            <a:avLst/>
          </a:prstGeom>
        </p:spPr>
      </p:pic>
      <p:sp>
        <p:nvSpPr>
          <p:cNvPr id="4" name="AutoShape 4"/>
          <p:cNvSpPr/>
          <p:nvPr/>
        </p:nvSpPr>
        <p:spPr>
          <a:xfrm>
            <a:off x="8778064" y="3609059"/>
            <a:ext cx="121078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grpSp>
        <p:nvGrpSpPr>
          <p:cNvPr id="5" name="Group 5"/>
          <p:cNvGrpSpPr/>
          <p:nvPr/>
        </p:nvGrpSpPr>
        <p:grpSpPr>
          <a:xfrm>
            <a:off x="3775960" y="702611"/>
            <a:ext cx="1042965" cy="104296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4268488" y="-276452"/>
            <a:ext cx="5077990" cy="5077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382286" y="1247365"/>
            <a:ext cx="5435815" cy="5805239"/>
          </a:xfrm>
          <a:custGeom>
            <a:avLst/>
            <a:gdLst/>
            <a:ahLst/>
            <a:cxnLst/>
            <a:rect l="l" t="t" r="r" b="b"/>
            <a:pathLst>
              <a:path w="5435815" h="5805239">
                <a:moveTo>
                  <a:pt x="0" y="0"/>
                </a:moveTo>
                <a:lnTo>
                  <a:pt x="5435814" y="0"/>
                </a:lnTo>
                <a:lnTo>
                  <a:pt x="5435814" y="5805239"/>
                </a:lnTo>
                <a:lnTo>
                  <a:pt x="0" y="58052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2295612" y="2100618"/>
            <a:ext cx="9666363"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Lecturer Functionality</a:t>
            </a:r>
          </a:p>
        </p:txBody>
      </p:sp>
      <p:sp>
        <p:nvSpPr>
          <p:cNvPr id="14" name="TextBox 14"/>
          <p:cNvSpPr txBox="1"/>
          <p:nvPr/>
        </p:nvSpPr>
        <p:spPr>
          <a:xfrm>
            <a:off x="4888020" y="1044698"/>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6" name="Freeform 16"/>
          <p:cNvSpPr/>
          <p:nvPr/>
        </p:nvSpPr>
        <p:spPr>
          <a:xfrm>
            <a:off x="3858617" y="8318867"/>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8" name="Picture 17">
            <a:extLst>
              <a:ext uri="{FF2B5EF4-FFF2-40B4-BE49-F238E27FC236}">
                <a16:creationId xmlns:a16="http://schemas.microsoft.com/office/drawing/2014/main" id="{1C2D8931-59D3-88F7-C002-DECD99FC581B}"/>
              </a:ext>
            </a:extLst>
          </p:cNvPr>
          <p:cNvPicPr>
            <a:picLocks noChangeAspect="1"/>
          </p:cNvPicPr>
          <p:nvPr/>
        </p:nvPicPr>
        <p:blipFill>
          <a:blip r:embed="rId11"/>
          <a:stretch>
            <a:fillRect/>
          </a:stretch>
        </p:blipFill>
        <p:spPr>
          <a:xfrm>
            <a:off x="3426437" y="3701978"/>
            <a:ext cx="7615766" cy="64552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845499" y="3712746"/>
            <a:ext cx="11784860" cy="1298716"/>
            <a:chOff x="0" y="0"/>
            <a:chExt cx="2808955" cy="309553"/>
          </a:xfrm>
        </p:grpSpPr>
        <p:sp>
          <p:nvSpPr>
            <p:cNvPr id="4" name="Freeform 4"/>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113753" y="870545"/>
            <a:ext cx="1042965" cy="10429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1506200" y="5244934"/>
            <a:ext cx="6217418" cy="4114800"/>
          </a:xfrm>
          <a:custGeom>
            <a:avLst/>
            <a:gdLst/>
            <a:ahLst/>
            <a:cxnLst/>
            <a:rect l="l" t="t" r="r" b="b"/>
            <a:pathLst>
              <a:path w="6217418" h="4114800">
                <a:moveTo>
                  <a:pt x="0" y="0"/>
                </a:moveTo>
                <a:lnTo>
                  <a:pt x="6217417" y="0"/>
                </a:lnTo>
                <a:lnTo>
                  <a:pt x="62174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3" name="TextBox 13"/>
          <p:cNvSpPr txBox="1"/>
          <p:nvPr/>
        </p:nvSpPr>
        <p:spPr>
          <a:xfrm>
            <a:off x="10054361" y="2448814"/>
            <a:ext cx="6700964"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Anton"/>
                <a:ea typeface="Anton"/>
                <a:cs typeface="Anton"/>
                <a:sym typeface="Anton"/>
              </a:rPr>
              <a:t>Co-</a:t>
            </a:r>
            <a:r>
              <a:rPr lang="en-US" sz="8913" dirty="0" err="1">
                <a:solidFill>
                  <a:srgbClr val="3428BA"/>
                </a:solidFill>
                <a:latin typeface="Anton"/>
                <a:ea typeface="Anton"/>
                <a:cs typeface="Anton"/>
                <a:sym typeface="Anton"/>
              </a:rPr>
              <a:t>ordinator</a:t>
            </a:r>
            <a:r>
              <a:rPr lang="en-US" sz="8913" dirty="0">
                <a:solidFill>
                  <a:srgbClr val="3428BA"/>
                </a:solidFill>
                <a:latin typeface="Anton"/>
                <a:ea typeface="Anton"/>
                <a:cs typeface="Anton"/>
                <a:sym typeface="Anton"/>
              </a:rPr>
              <a:t> </a:t>
            </a:r>
          </a:p>
        </p:txBody>
      </p:sp>
      <p:sp>
        <p:nvSpPr>
          <p:cNvPr id="14" name="TextBox 14"/>
          <p:cNvSpPr txBox="1"/>
          <p:nvPr/>
        </p:nvSpPr>
        <p:spPr>
          <a:xfrm>
            <a:off x="10086934" y="3747530"/>
            <a:ext cx="6700964" cy="1263932"/>
          </a:xfrm>
          <a:prstGeom prst="rect">
            <a:avLst/>
          </a:prstGeom>
        </p:spPr>
        <p:txBody>
          <a:bodyPr lIns="0" tIns="0" rIns="0" bIns="0" rtlCol="0" anchor="t">
            <a:spAutoFit/>
          </a:bodyPr>
          <a:lstStyle/>
          <a:p>
            <a:pPr algn="l">
              <a:lnSpc>
                <a:spcPts val="9894"/>
              </a:lnSpc>
            </a:pPr>
            <a:r>
              <a:rPr lang="en-US" sz="8913" dirty="0">
                <a:solidFill>
                  <a:srgbClr val="FFFFFF"/>
                </a:solidFill>
                <a:latin typeface="Anton"/>
                <a:ea typeface="Anton"/>
                <a:cs typeface="Anton"/>
                <a:sym typeface="Anton"/>
              </a:rPr>
              <a:t>Functionality</a:t>
            </a:r>
          </a:p>
        </p:txBody>
      </p:sp>
      <p:pic>
        <p:nvPicPr>
          <p:cNvPr id="16" name="Picture 16"/>
          <p:cNvPicPr>
            <a:picLocks noChangeAspect="1"/>
          </p:cNvPicPr>
          <p:nvPr/>
        </p:nvPicPr>
        <p:blipFill>
          <a:blip r:embed="rId10"/>
          <a:srcRect/>
          <a:stretch>
            <a:fillRect/>
          </a:stretch>
        </p:blipFill>
        <p:spPr>
          <a:xfrm flipH="1">
            <a:off x="239410" y="2106468"/>
            <a:ext cx="3240285" cy="1555337"/>
          </a:xfrm>
          <a:prstGeom prst="rect">
            <a:avLst/>
          </a:prstGeom>
        </p:spPr>
      </p:pic>
      <p:pic>
        <p:nvPicPr>
          <p:cNvPr id="17" name="Picture 17"/>
          <p:cNvPicPr>
            <a:picLocks noChangeAspect="1"/>
          </p:cNvPicPr>
          <p:nvPr/>
        </p:nvPicPr>
        <p:blipFill>
          <a:blip r:embed="rId10"/>
          <a:srcRect/>
          <a:stretch>
            <a:fillRect/>
          </a:stretch>
        </p:blipFill>
        <p:spPr>
          <a:xfrm flipH="1">
            <a:off x="6333459" y="5974927"/>
            <a:ext cx="3240285" cy="1555337"/>
          </a:xfrm>
          <a:prstGeom prst="rect">
            <a:avLst/>
          </a:prstGeom>
        </p:spPr>
      </p:pic>
      <p:sp>
        <p:nvSpPr>
          <p:cNvPr id="18" name="Freeform 1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a:extLst>
              <a:ext uri="{FF2B5EF4-FFF2-40B4-BE49-F238E27FC236}">
                <a16:creationId xmlns:a16="http://schemas.microsoft.com/office/drawing/2014/main" id="{1C6B01B3-A74B-4667-8572-66E766C07B90}"/>
              </a:ext>
            </a:extLst>
          </p:cNvPr>
          <p:cNvPicPr>
            <a:picLocks noChangeAspect="1"/>
          </p:cNvPicPr>
          <p:nvPr/>
        </p:nvPicPr>
        <p:blipFill>
          <a:blip r:embed="rId11"/>
          <a:stretch>
            <a:fillRect/>
          </a:stretch>
        </p:blipFill>
        <p:spPr>
          <a:xfrm>
            <a:off x="164427" y="3903069"/>
            <a:ext cx="9682599" cy="54442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561158" y="870545"/>
            <a:ext cx="1042965" cy="104296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059449" y="2102314"/>
            <a:ext cx="9666363"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Manager Functionality</a:t>
            </a:r>
          </a:p>
        </p:txBody>
      </p:sp>
      <p:sp>
        <p:nvSpPr>
          <p:cNvPr id="8" name="TextBox 8"/>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0" name="Freeform 10"/>
          <p:cNvSpPr/>
          <p:nvPr/>
        </p:nvSpPr>
        <p:spPr>
          <a:xfrm>
            <a:off x="8453805" y="8819474"/>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2" name="Picture 11">
            <a:extLst>
              <a:ext uri="{FF2B5EF4-FFF2-40B4-BE49-F238E27FC236}">
                <a16:creationId xmlns:a16="http://schemas.microsoft.com/office/drawing/2014/main" id="{19595BEA-C204-E4B7-F29B-94D4C44BBBC3}"/>
              </a:ext>
            </a:extLst>
          </p:cNvPr>
          <p:cNvPicPr>
            <a:picLocks noChangeAspect="1"/>
          </p:cNvPicPr>
          <p:nvPr/>
        </p:nvPicPr>
        <p:blipFill>
          <a:blip r:embed="rId8"/>
          <a:stretch>
            <a:fillRect/>
          </a:stretch>
        </p:blipFill>
        <p:spPr>
          <a:xfrm>
            <a:off x="3061747" y="3667586"/>
            <a:ext cx="11679071" cy="60616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563</Words>
  <Application>Microsoft Office PowerPoint</Application>
  <PresentationFormat>Custom</PresentationFormat>
  <Paragraphs>44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Anton</vt:lpstr>
      <vt:lpstr>Canva Sans Bold</vt:lpstr>
      <vt:lpstr>Calibri</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Kyle Pillay</cp:lastModifiedBy>
  <cp:revision>11</cp:revision>
  <dcterms:created xsi:type="dcterms:W3CDTF">2006-08-16T00:00:00Z</dcterms:created>
  <dcterms:modified xsi:type="dcterms:W3CDTF">2025-11-21T19:21:27Z</dcterms:modified>
  <dc:identifier>DAG5UUJ4cr0</dc:identifier>
</cp:coreProperties>
</file>